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notesMasterIdLst>
    <p:notesMasterId r:id="rId5"/>
  </p:notesMasterIdLst>
  <p:sldIdLst>
    <p:sldId id="266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0" clrIdx="0">
    <p:extLst>
      <p:ext uri="{19B8F6BF-5375-455C-9EA6-DF929625EA0E}">
        <p15:presenceInfo xmlns:p15="http://schemas.microsoft.com/office/powerpoint/2012/main" xmlns="" userId="Windows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3131"/>
    <a:srgbClr val="F54D4D"/>
    <a:srgbClr val="F43030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26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36120-23C3-4A46-B2B6-B84123F64B31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AB4D4-3E43-4F7C-A3D8-9BE35EBF3E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712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7499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7779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2396478"/>
      </p:ext>
    </p:extLst>
  </p:cSld>
  <p:clrMapOvr>
    <a:masterClrMapping/>
  </p:clrMapOvr>
  <p:transition spd="slow" advClick="0" advTm="1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2070122"/>
      </p:ext>
    </p:extLst>
  </p:cSld>
  <p:clrMapOvr>
    <a:masterClrMapping/>
  </p:clrMapOvr>
  <p:transition spd="slow" advClick="0" advTm="1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0917059"/>
      </p:ext>
    </p:extLst>
  </p:cSld>
  <p:clrMapOvr>
    <a:masterClrMapping/>
  </p:clrMapOvr>
  <p:transition spd="slow" advClick="0" advTm="1000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5948447"/>
      </p:ext>
    </p:extLst>
  </p:cSld>
  <p:clrMapOvr>
    <a:masterClrMapping/>
  </p:clrMapOvr>
  <p:transition spd="slow" advClick="0" advTm="1000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9832943"/>
      </p:ext>
    </p:extLst>
  </p:cSld>
  <p:clrMapOvr>
    <a:masterClrMapping/>
  </p:clrMapOvr>
  <p:transition spd="slow" advClick="0" advTm="1000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4472146"/>
      </p:ext>
    </p:extLst>
  </p:cSld>
  <p:clrMapOvr>
    <a:masterClrMapping/>
  </p:clrMapOvr>
  <p:transition spd="slow" advClick="0" advTm="1000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7907822"/>
      </p:ext>
    </p:extLst>
  </p:cSld>
  <p:clrMapOvr>
    <a:masterClrMapping/>
  </p:clrMapOvr>
  <p:transition spd="slow" advClick="0" advTm="1000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0332893"/>
      </p:ext>
    </p:extLst>
  </p:cSld>
  <p:clrMapOvr>
    <a:masterClrMapping/>
  </p:clrMapOvr>
  <p:transition spd="slow" advClick="0" advTm="1000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2081074"/>
      </p:ext>
    </p:extLst>
  </p:cSld>
  <p:clrMapOvr>
    <a:masterClrMapping/>
  </p:clrMapOvr>
  <p:transition spd="slow" advClick="0" advTm="1000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30331"/>
      </p:ext>
    </p:extLst>
  </p:cSld>
  <p:clrMapOvr>
    <a:masterClrMapping/>
  </p:clrMapOvr>
  <p:transition spd="slow" advClick="0" advTm="1000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7557715"/>
      </p:ext>
    </p:extLst>
  </p:cSld>
  <p:clrMapOvr>
    <a:masterClrMapping/>
  </p:clrMapOvr>
  <p:transition spd="slow" advClick="0" advTm="1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2737698"/>
      </p:ext>
    </p:extLst>
  </p:cSld>
  <p:clrMapOvr>
    <a:masterClrMapping/>
  </p:clrMapOvr>
  <p:transition spd="slow" advClick="0" advTm="1000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417548"/>
      </p:ext>
    </p:extLst>
  </p:cSld>
  <p:clrMapOvr>
    <a:masterClrMapping/>
  </p:clrMapOvr>
  <p:transition spd="slow" advClick="0" advTm="1000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6562121"/>
      </p:ext>
    </p:extLst>
  </p:cSld>
  <p:clrMapOvr>
    <a:masterClrMapping/>
  </p:clrMapOvr>
  <p:transition spd="slow" advClick="0" advTm="1000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1515610"/>
      </p:ext>
    </p:extLst>
  </p:cSld>
  <p:clrMapOvr>
    <a:masterClrMapping/>
  </p:clrMapOvr>
  <p:transition spd="slow" advClick="0" advTm="1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1694559"/>
      </p:ext>
    </p:extLst>
  </p:cSld>
  <p:clrMapOvr>
    <a:masterClrMapping/>
  </p:clrMapOvr>
  <p:transition spd="slow" advClick="0" advTm="1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9155572"/>
      </p:ext>
    </p:extLst>
  </p:cSld>
  <p:clrMapOvr>
    <a:masterClrMapping/>
  </p:clrMapOvr>
  <p:transition spd="slow" advClick="0" advTm="1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3015385"/>
      </p:ext>
    </p:extLst>
  </p:cSld>
  <p:clrMapOvr>
    <a:masterClrMapping/>
  </p:clrMapOvr>
  <p:transition spd="slow" advClick="0" advTm="1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1016694"/>
      </p:ext>
    </p:extLst>
  </p:cSld>
  <p:clrMapOvr>
    <a:masterClrMapping/>
  </p:clrMapOvr>
  <p:transition spd="slow" advClick="0" advTm="1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909653"/>
      </p:ext>
    </p:extLst>
  </p:cSld>
  <p:clrMapOvr>
    <a:masterClrMapping/>
  </p:clrMapOvr>
  <p:transition spd="slow" advClick="0" advTm="1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7092845"/>
      </p:ext>
    </p:extLst>
  </p:cSld>
  <p:clrMapOvr>
    <a:masterClrMapping/>
  </p:clrMapOvr>
  <p:transition spd="slow" advClick="0" advTm="1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7262001"/>
      </p:ext>
    </p:extLst>
  </p:cSld>
  <p:clrMapOvr>
    <a:masterClrMapping/>
  </p:clrMapOvr>
  <p:transition spd="slow" advClick="0" advTm="1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ontserrat" panose="00000500000000000000" charset="0"/>
                <a:ea typeface="Montserrat" panose="00000500000000000000" charset="0"/>
                <a:cs typeface="Montserrat" panose="0000050000000000000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0000500000000000000" charset="0"/>
                <a:ea typeface="Montserrat" panose="00000500000000000000" charset="0"/>
                <a:cs typeface="Montserrat" panose="00000500000000000000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0000500000000000000" charset="0"/>
                <a:ea typeface="Montserrat" panose="00000500000000000000" charset="0"/>
                <a:cs typeface="Montserrat" panose="00000500000000000000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167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 advClick="0" advTm="1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ontserrat" panose="00000500000000000000" charset="0"/>
                <a:ea typeface="Montserrat" panose="00000500000000000000" charset="0"/>
                <a:cs typeface="Montserrat" panose="00000500000000000000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0000500000000000000" charset="0"/>
                <a:ea typeface="Montserrat" panose="00000500000000000000" charset="0"/>
                <a:cs typeface="Montserrat" panose="00000500000000000000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0000500000000000000" charset="0"/>
                <a:ea typeface="Montserrat" panose="00000500000000000000" charset="0"/>
                <a:cs typeface="Montserrat" panose="00000500000000000000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702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 advClick="0" advTm="1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charset="0"/>
          <a:ea typeface="Montserrat" panose="00000500000000000000" charset="0"/>
          <a:cs typeface="Montserrat" panose="00000500000000000000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组合 43"/>
          <p:cNvGrpSpPr/>
          <p:nvPr/>
        </p:nvGrpSpPr>
        <p:grpSpPr>
          <a:xfrm>
            <a:off x="1585285" y="868221"/>
            <a:ext cx="8679661" cy="800672"/>
            <a:chOff x="1755068" y="368290"/>
            <a:chExt cx="8679661" cy="800672"/>
          </a:xfrm>
        </p:grpSpPr>
        <p:sp>
          <p:nvSpPr>
            <p:cNvPr id="48" name="文本框 47"/>
            <p:cNvSpPr txBox="1"/>
            <p:nvPr/>
          </p:nvSpPr>
          <p:spPr>
            <a:xfrm>
              <a:off x="1755068" y="368290"/>
              <a:ext cx="8679661" cy="707886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lvl="0" algn="ctr">
                <a:defRPr/>
              </a:pP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 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Thay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đổi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thói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quen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của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chính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mình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và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nhắc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nhở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gia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đình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,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những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người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xung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quanh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cùng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 smtClean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chung</a:t>
              </a:r>
              <a:r>
                <a:rPr lang="en-US" sz="2000" spc="-10" dirty="0" smtClean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 smtClean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tay</a:t>
              </a:r>
              <a:r>
                <a:rPr lang="en-US" sz="2000" spc="-10" dirty="0" smtClean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 smtClean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giữ</a:t>
              </a:r>
              <a:r>
                <a:rPr lang="en-US" sz="2000" spc="-10" dirty="0" smtClean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gìn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vệ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sinh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môi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trường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 smtClean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bằng</a:t>
              </a:r>
              <a:r>
                <a:rPr lang="en-US" sz="2000" spc="-10" dirty="0" smtClean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những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việc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làm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thiết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thực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000" spc="-10" dirty="0" err="1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như</a:t>
              </a:r>
              <a:r>
                <a:rPr lang="en-US" sz="2000" spc="-10" dirty="0">
                  <a:solidFill>
                    <a:srgbClr val="B74919">
                      <a:lumMod val="75000"/>
                    </a:srgb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</a:t>
              </a:r>
              <a:endParaRPr lang="en-US" sz="2000" dirty="0">
                <a:solidFill>
                  <a:srgbClr val="B74919">
                    <a:lumMod val="75000"/>
                  </a:srgbClr>
                </a:solidFill>
                <a:latin typeface="Calibri" panose="020F0502020204030204"/>
              </a:endParaRPr>
            </a:p>
          </p:txBody>
        </p:sp>
        <p:cxnSp>
          <p:nvCxnSpPr>
            <p:cNvPr id="46" name="直接连接符 45"/>
            <p:cNvCxnSpPr/>
            <p:nvPr/>
          </p:nvCxnSpPr>
          <p:spPr>
            <a:xfrm>
              <a:off x="2284121" y="1168962"/>
              <a:ext cx="7251878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组合 4"/>
          <p:cNvGrpSpPr/>
          <p:nvPr/>
        </p:nvGrpSpPr>
        <p:grpSpPr>
          <a:xfrm>
            <a:off x="452484" y="1751512"/>
            <a:ext cx="10928386" cy="4994874"/>
            <a:chOff x="546874" y="1530106"/>
            <a:chExt cx="11694325" cy="4362928"/>
          </a:xfrm>
          <a:solidFill>
            <a:srgbClr val="3E7C93"/>
          </a:solidFill>
        </p:grpSpPr>
        <p:grpSp>
          <p:nvGrpSpPr>
            <p:cNvPr id="6" name="组合 5"/>
            <p:cNvGrpSpPr/>
            <p:nvPr/>
          </p:nvGrpSpPr>
          <p:grpSpPr>
            <a:xfrm>
              <a:off x="3888908" y="1555761"/>
              <a:ext cx="4796997" cy="4337273"/>
              <a:chOff x="552497" y="1109283"/>
              <a:chExt cx="3900734" cy="3526104"/>
            </a:xfrm>
            <a:grpFill/>
          </p:grpSpPr>
          <p:sp>
            <p:nvSpPr>
              <p:cNvPr id="22" name="Freeform 5"/>
              <p:cNvSpPr/>
              <p:nvPr/>
            </p:nvSpPr>
            <p:spPr bwMode="auto">
              <a:xfrm>
                <a:off x="2111794" y="4374081"/>
                <a:ext cx="790139" cy="261306"/>
              </a:xfrm>
              <a:custGeom>
                <a:avLst/>
                <a:gdLst>
                  <a:gd name="T0" fmla="*/ 466 w 466"/>
                  <a:gd name="T1" fmla="*/ 0 h 154"/>
                  <a:gd name="T2" fmla="*/ 233 w 466"/>
                  <a:gd name="T3" fmla="*/ 154 h 154"/>
                  <a:gd name="T4" fmla="*/ 0 w 466"/>
                  <a:gd name="T5" fmla="*/ 0 h 154"/>
                  <a:gd name="T6" fmla="*/ 466 w 466"/>
                  <a:gd name="T7" fmla="*/ 0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66" h="154">
                    <a:moveTo>
                      <a:pt x="466" y="0"/>
                    </a:moveTo>
                    <a:cubicBezTo>
                      <a:pt x="466" y="85"/>
                      <a:pt x="362" y="154"/>
                      <a:pt x="233" y="154"/>
                    </a:cubicBezTo>
                    <a:cubicBezTo>
                      <a:pt x="104" y="154"/>
                      <a:pt x="0" y="85"/>
                      <a:pt x="0" y="0"/>
                    </a:cubicBezTo>
                    <a:cubicBezTo>
                      <a:pt x="230" y="0"/>
                      <a:pt x="227" y="0"/>
                      <a:pt x="466" y="0"/>
                    </a:cubicBezTo>
                    <a:close/>
                  </a:path>
                </a:pathLst>
              </a:custGeom>
              <a:solidFill>
                <a:srgbClr val="00B0F0">
                  <a:alpha val="7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charset="0"/>
                  <a:ea typeface="Montserrat" panose="00000500000000000000" charset="0"/>
                  <a:cs typeface="Montserrat" panose="00000500000000000000" charset="0"/>
                </a:endParaRPr>
              </a:p>
            </p:txBody>
          </p:sp>
          <p:sp>
            <p:nvSpPr>
              <p:cNvPr id="23" name="Freeform 6"/>
              <p:cNvSpPr/>
              <p:nvPr/>
            </p:nvSpPr>
            <p:spPr bwMode="auto">
              <a:xfrm>
                <a:off x="3538417" y="3454231"/>
                <a:ext cx="583617" cy="431626"/>
              </a:xfrm>
              <a:custGeom>
                <a:avLst/>
                <a:gdLst>
                  <a:gd name="T0" fmla="*/ 580496 w 344"/>
                  <a:gd name="T1" fmla="*/ 521853 h 254"/>
                  <a:gd name="T2" fmla="*/ 523062 w 344"/>
                  <a:gd name="T3" fmla="*/ 505417 h 254"/>
                  <a:gd name="T4" fmla="*/ 67690 w 344"/>
                  <a:gd name="T5" fmla="*/ 217781 h 254"/>
                  <a:gd name="T6" fmla="*/ 32820 w 344"/>
                  <a:gd name="T7" fmla="*/ 65745 h 254"/>
                  <a:gd name="T8" fmla="*/ 182559 w 344"/>
                  <a:gd name="T9" fmla="*/ 32873 h 254"/>
                  <a:gd name="T10" fmla="*/ 639982 w 344"/>
                  <a:gd name="T11" fmla="*/ 320508 h 254"/>
                  <a:gd name="T12" fmla="*/ 672801 w 344"/>
                  <a:gd name="T13" fmla="*/ 470490 h 254"/>
                  <a:gd name="T14" fmla="*/ 580496 w 344"/>
                  <a:gd name="T15" fmla="*/ 521853 h 25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344" h="254">
                    <a:moveTo>
                      <a:pt x="283" y="254"/>
                    </a:moveTo>
                    <a:cubicBezTo>
                      <a:pt x="274" y="254"/>
                      <a:pt x="264" y="251"/>
                      <a:pt x="255" y="246"/>
                    </a:cubicBezTo>
                    <a:cubicBezTo>
                      <a:pt x="33" y="106"/>
                      <a:pt x="33" y="106"/>
                      <a:pt x="33" y="106"/>
                    </a:cubicBezTo>
                    <a:cubicBezTo>
                      <a:pt x="8" y="90"/>
                      <a:pt x="0" y="57"/>
                      <a:pt x="16" y="32"/>
                    </a:cubicBezTo>
                    <a:cubicBezTo>
                      <a:pt x="31" y="8"/>
                      <a:pt x="64" y="0"/>
                      <a:pt x="89" y="16"/>
                    </a:cubicBezTo>
                    <a:cubicBezTo>
                      <a:pt x="312" y="156"/>
                      <a:pt x="312" y="156"/>
                      <a:pt x="312" y="156"/>
                    </a:cubicBezTo>
                    <a:cubicBezTo>
                      <a:pt x="337" y="171"/>
                      <a:pt x="344" y="204"/>
                      <a:pt x="328" y="229"/>
                    </a:cubicBezTo>
                    <a:cubicBezTo>
                      <a:pt x="318" y="245"/>
                      <a:pt x="301" y="254"/>
                      <a:pt x="283" y="254"/>
                    </a:cubicBezTo>
                    <a:close/>
                  </a:path>
                </a:pathLst>
              </a:custGeom>
              <a:solidFill>
                <a:srgbClr val="00B0F0">
                  <a:alpha val="75000"/>
                </a:srgbClr>
              </a:solidFill>
              <a:ln w="9525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charset="0"/>
                  <a:ea typeface="Montserrat" panose="00000500000000000000" charset="0"/>
                  <a:cs typeface="Montserrat" panose="00000500000000000000" charset="0"/>
                </a:endParaRPr>
              </a:p>
            </p:txBody>
          </p:sp>
          <p:sp>
            <p:nvSpPr>
              <p:cNvPr id="24" name="Freeform 7"/>
              <p:cNvSpPr/>
              <p:nvPr/>
            </p:nvSpPr>
            <p:spPr bwMode="auto">
              <a:xfrm rot="910343">
                <a:off x="3817975" y="2733199"/>
                <a:ext cx="635256" cy="278657"/>
              </a:xfrm>
              <a:custGeom>
                <a:avLst/>
                <a:gdLst>
                  <a:gd name="T0" fmla="*/ 119110 w 374"/>
                  <a:gd name="T1" fmla="*/ 336908 h 164"/>
                  <a:gd name="T2" fmla="*/ 12322 w 374"/>
                  <a:gd name="T3" fmla="*/ 248572 h 164"/>
                  <a:gd name="T4" fmla="*/ 98574 w 374"/>
                  <a:gd name="T5" fmla="*/ 119150 h 164"/>
                  <a:gd name="T6" fmla="*/ 626355 w 374"/>
                  <a:gd name="T7" fmla="*/ 12326 h 164"/>
                  <a:gd name="T8" fmla="*/ 755733 w 374"/>
                  <a:gd name="T9" fmla="*/ 98607 h 164"/>
                  <a:gd name="T10" fmla="*/ 669481 w 374"/>
                  <a:gd name="T11" fmla="*/ 225975 h 164"/>
                  <a:gd name="T12" fmla="*/ 141700 w 374"/>
                  <a:gd name="T13" fmla="*/ 334854 h 164"/>
                  <a:gd name="T14" fmla="*/ 119110 w 374"/>
                  <a:gd name="T15" fmla="*/ 336908 h 16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374" h="164">
                    <a:moveTo>
                      <a:pt x="58" y="164"/>
                    </a:moveTo>
                    <a:cubicBezTo>
                      <a:pt x="33" y="164"/>
                      <a:pt x="11" y="146"/>
                      <a:pt x="6" y="121"/>
                    </a:cubicBezTo>
                    <a:cubicBezTo>
                      <a:pt x="0" y="92"/>
                      <a:pt x="19" y="64"/>
                      <a:pt x="48" y="58"/>
                    </a:cubicBezTo>
                    <a:cubicBezTo>
                      <a:pt x="305" y="6"/>
                      <a:pt x="305" y="6"/>
                      <a:pt x="305" y="6"/>
                    </a:cubicBezTo>
                    <a:cubicBezTo>
                      <a:pt x="334" y="0"/>
                      <a:pt x="362" y="19"/>
                      <a:pt x="368" y="48"/>
                    </a:cubicBezTo>
                    <a:cubicBezTo>
                      <a:pt x="374" y="76"/>
                      <a:pt x="355" y="104"/>
                      <a:pt x="326" y="110"/>
                    </a:cubicBezTo>
                    <a:cubicBezTo>
                      <a:pt x="69" y="163"/>
                      <a:pt x="69" y="163"/>
                      <a:pt x="69" y="163"/>
                    </a:cubicBezTo>
                    <a:cubicBezTo>
                      <a:pt x="65" y="163"/>
                      <a:pt x="62" y="164"/>
                      <a:pt x="58" y="164"/>
                    </a:cubicBezTo>
                    <a:close/>
                  </a:path>
                </a:pathLst>
              </a:custGeom>
              <a:solidFill>
                <a:srgbClr val="00B0F0">
                  <a:alpha val="80000"/>
                </a:srgbClr>
              </a:solidFill>
              <a:ln w="9525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charset="0"/>
                  <a:ea typeface="Montserrat" panose="00000500000000000000" charset="0"/>
                  <a:cs typeface="Montserrat" panose="00000500000000000000" charset="0"/>
                </a:endParaRPr>
              </a:p>
            </p:txBody>
          </p:sp>
          <p:sp>
            <p:nvSpPr>
              <p:cNvPr id="25" name="Freeform 8"/>
              <p:cNvSpPr/>
              <p:nvPr/>
            </p:nvSpPr>
            <p:spPr bwMode="auto">
              <a:xfrm rot="1063312">
                <a:off x="3435640" y="1538924"/>
                <a:ext cx="451109" cy="563160"/>
              </a:xfrm>
              <a:custGeom>
                <a:avLst/>
                <a:gdLst>
                  <a:gd name="T0" fmla="*/ 123025 w 266"/>
                  <a:gd name="T1" fmla="*/ 680883 h 332"/>
                  <a:gd name="T2" fmla="*/ 63563 w 266"/>
                  <a:gd name="T3" fmla="*/ 664476 h 332"/>
                  <a:gd name="T4" fmla="*/ 32807 w 266"/>
                  <a:gd name="T5" fmla="*/ 512713 h 332"/>
                  <a:gd name="T6" fmla="*/ 330118 w 266"/>
                  <a:gd name="T7" fmla="*/ 63576 h 332"/>
                  <a:gd name="T8" fmla="*/ 481850 w 266"/>
                  <a:gd name="T9" fmla="*/ 32814 h 332"/>
                  <a:gd name="T10" fmla="*/ 512606 w 266"/>
                  <a:gd name="T11" fmla="*/ 184577 h 332"/>
                  <a:gd name="T12" fmla="*/ 215295 w 266"/>
                  <a:gd name="T13" fmla="*/ 633713 h 332"/>
                  <a:gd name="T14" fmla="*/ 123025 w 266"/>
                  <a:gd name="T15" fmla="*/ 680883 h 33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66" h="332">
                    <a:moveTo>
                      <a:pt x="60" y="332"/>
                    </a:moveTo>
                    <a:cubicBezTo>
                      <a:pt x="50" y="332"/>
                      <a:pt x="40" y="330"/>
                      <a:pt x="31" y="324"/>
                    </a:cubicBezTo>
                    <a:cubicBezTo>
                      <a:pt x="6" y="307"/>
                      <a:pt x="0" y="274"/>
                      <a:pt x="16" y="250"/>
                    </a:cubicBezTo>
                    <a:cubicBezTo>
                      <a:pt x="161" y="31"/>
                      <a:pt x="161" y="31"/>
                      <a:pt x="161" y="31"/>
                    </a:cubicBezTo>
                    <a:cubicBezTo>
                      <a:pt x="178" y="6"/>
                      <a:pt x="211" y="0"/>
                      <a:pt x="235" y="16"/>
                    </a:cubicBezTo>
                    <a:cubicBezTo>
                      <a:pt x="260" y="32"/>
                      <a:pt x="266" y="65"/>
                      <a:pt x="250" y="90"/>
                    </a:cubicBezTo>
                    <a:cubicBezTo>
                      <a:pt x="105" y="309"/>
                      <a:pt x="105" y="309"/>
                      <a:pt x="105" y="309"/>
                    </a:cubicBezTo>
                    <a:cubicBezTo>
                      <a:pt x="94" y="324"/>
                      <a:pt x="77" y="332"/>
                      <a:pt x="60" y="332"/>
                    </a:cubicBezTo>
                    <a:close/>
                  </a:path>
                </a:pathLst>
              </a:custGeom>
              <a:solidFill>
                <a:srgbClr val="00B0F0">
                  <a:alpha val="75000"/>
                </a:srgbClr>
              </a:solidFill>
              <a:ln w="9525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charset="0"/>
                  <a:ea typeface="Montserrat" panose="00000500000000000000" charset="0"/>
                  <a:cs typeface="Montserrat" panose="00000500000000000000" charset="0"/>
                </a:endParaRPr>
              </a:p>
            </p:txBody>
          </p:sp>
          <p:sp>
            <p:nvSpPr>
              <p:cNvPr id="26" name="Freeform 9"/>
              <p:cNvSpPr/>
              <p:nvPr/>
            </p:nvSpPr>
            <p:spPr bwMode="auto">
              <a:xfrm>
                <a:off x="2412768" y="1109283"/>
                <a:ext cx="184146" cy="628439"/>
              </a:xfrm>
              <a:custGeom>
                <a:avLst/>
                <a:gdLst>
                  <a:gd name="T0" fmla="*/ 114385 w 109"/>
                  <a:gd name="T1" fmla="*/ 759809 h 370"/>
                  <a:gd name="T2" fmla="*/ 4085 w 109"/>
                  <a:gd name="T3" fmla="*/ 650971 h 370"/>
                  <a:gd name="T4" fmla="*/ 0 w 109"/>
                  <a:gd name="T5" fmla="*/ 110891 h 370"/>
                  <a:gd name="T6" fmla="*/ 108257 w 109"/>
                  <a:gd name="T7" fmla="*/ 0 h 370"/>
                  <a:gd name="T8" fmla="*/ 216514 w 109"/>
                  <a:gd name="T9" fmla="*/ 108838 h 370"/>
                  <a:gd name="T10" fmla="*/ 222642 w 109"/>
                  <a:gd name="T11" fmla="*/ 648918 h 370"/>
                  <a:gd name="T12" fmla="*/ 114385 w 109"/>
                  <a:gd name="T13" fmla="*/ 759809 h 370"/>
                  <a:gd name="T14" fmla="*/ 114385 w 109"/>
                  <a:gd name="T15" fmla="*/ 759809 h 37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09" h="370">
                    <a:moveTo>
                      <a:pt x="56" y="370"/>
                    </a:moveTo>
                    <a:cubicBezTo>
                      <a:pt x="26" y="370"/>
                      <a:pt x="3" y="346"/>
                      <a:pt x="2" y="317"/>
                    </a:cubicBezTo>
                    <a:cubicBezTo>
                      <a:pt x="0" y="54"/>
                      <a:pt x="0" y="54"/>
                      <a:pt x="0" y="54"/>
                    </a:cubicBezTo>
                    <a:cubicBezTo>
                      <a:pt x="0" y="25"/>
                      <a:pt x="23" y="1"/>
                      <a:pt x="53" y="0"/>
                    </a:cubicBezTo>
                    <a:cubicBezTo>
                      <a:pt x="82" y="0"/>
                      <a:pt x="106" y="24"/>
                      <a:pt x="106" y="53"/>
                    </a:cubicBezTo>
                    <a:cubicBezTo>
                      <a:pt x="109" y="316"/>
                      <a:pt x="109" y="316"/>
                      <a:pt x="109" y="316"/>
                    </a:cubicBezTo>
                    <a:cubicBezTo>
                      <a:pt x="109" y="345"/>
                      <a:pt x="86" y="369"/>
                      <a:pt x="56" y="370"/>
                    </a:cubicBezTo>
                    <a:cubicBezTo>
                      <a:pt x="56" y="370"/>
                      <a:pt x="56" y="370"/>
                      <a:pt x="56" y="370"/>
                    </a:cubicBezTo>
                    <a:close/>
                  </a:path>
                </a:pathLst>
              </a:custGeom>
              <a:solidFill>
                <a:srgbClr val="00B0F0">
                  <a:alpha val="75000"/>
                </a:srgbClr>
              </a:solidFill>
              <a:ln w="9525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charset="0"/>
                  <a:ea typeface="Montserrat" panose="00000500000000000000" charset="0"/>
                  <a:cs typeface="Montserrat" panose="00000500000000000000" charset="0"/>
                </a:endParaRPr>
              </a:p>
            </p:txBody>
          </p:sp>
          <p:sp>
            <p:nvSpPr>
              <p:cNvPr id="27" name="Freeform 10"/>
              <p:cNvSpPr/>
              <p:nvPr/>
            </p:nvSpPr>
            <p:spPr bwMode="auto">
              <a:xfrm>
                <a:off x="818608" y="3367141"/>
                <a:ext cx="619193" cy="385568"/>
              </a:xfrm>
              <a:custGeom>
                <a:avLst/>
                <a:gdLst>
                  <a:gd name="T0" fmla="*/ 125125 w 344"/>
                  <a:gd name="T1" fmla="*/ 520675 h 254"/>
                  <a:gd name="T2" fmla="*/ 32820 w 344"/>
                  <a:gd name="T3" fmla="*/ 469427 h 254"/>
                  <a:gd name="T4" fmla="*/ 65639 w 344"/>
                  <a:gd name="T5" fmla="*/ 319785 h 254"/>
                  <a:gd name="T6" fmla="*/ 523062 w 344"/>
                  <a:gd name="T7" fmla="*/ 32798 h 254"/>
                  <a:gd name="T8" fmla="*/ 672801 w 344"/>
                  <a:gd name="T9" fmla="*/ 67647 h 254"/>
                  <a:gd name="T10" fmla="*/ 637931 w 344"/>
                  <a:gd name="T11" fmla="*/ 217290 h 254"/>
                  <a:gd name="T12" fmla="*/ 182559 w 344"/>
                  <a:gd name="T13" fmla="*/ 504276 h 254"/>
                  <a:gd name="T14" fmla="*/ 125125 w 344"/>
                  <a:gd name="T15" fmla="*/ 520675 h 25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344" h="254">
                    <a:moveTo>
                      <a:pt x="61" y="254"/>
                    </a:moveTo>
                    <a:cubicBezTo>
                      <a:pt x="43" y="254"/>
                      <a:pt x="26" y="245"/>
                      <a:pt x="16" y="229"/>
                    </a:cubicBezTo>
                    <a:cubicBezTo>
                      <a:pt x="0" y="204"/>
                      <a:pt x="7" y="172"/>
                      <a:pt x="32" y="156"/>
                    </a:cubicBezTo>
                    <a:cubicBezTo>
                      <a:pt x="255" y="16"/>
                      <a:pt x="255" y="16"/>
                      <a:pt x="255" y="16"/>
                    </a:cubicBezTo>
                    <a:cubicBezTo>
                      <a:pt x="280" y="0"/>
                      <a:pt x="312" y="8"/>
                      <a:pt x="328" y="33"/>
                    </a:cubicBezTo>
                    <a:cubicBezTo>
                      <a:pt x="344" y="58"/>
                      <a:pt x="336" y="90"/>
                      <a:pt x="311" y="106"/>
                    </a:cubicBezTo>
                    <a:cubicBezTo>
                      <a:pt x="89" y="246"/>
                      <a:pt x="89" y="246"/>
                      <a:pt x="89" y="246"/>
                    </a:cubicBezTo>
                    <a:cubicBezTo>
                      <a:pt x="80" y="252"/>
                      <a:pt x="70" y="254"/>
                      <a:pt x="61" y="254"/>
                    </a:cubicBezTo>
                    <a:close/>
                  </a:path>
                </a:pathLst>
              </a:custGeom>
              <a:solidFill>
                <a:srgbClr val="00B0F0">
                  <a:alpha val="75000"/>
                </a:srgbClr>
              </a:solidFill>
              <a:ln w="9525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charset="0"/>
                  <a:ea typeface="Montserrat" panose="00000500000000000000" charset="0"/>
                  <a:cs typeface="Montserrat" panose="00000500000000000000" charset="0"/>
                </a:endParaRPr>
              </a:p>
            </p:txBody>
          </p:sp>
          <p:sp>
            <p:nvSpPr>
              <p:cNvPr id="28" name="Freeform 11"/>
              <p:cNvSpPr/>
              <p:nvPr/>
            </p:nvSpPr>
            <p:spPr bwMode="auto">
              <a:xfrm rot="20841691">
                <a:off x="552497" y="2513938"/>
                <a:ext cx="635256" cy="276709"/>
              </a:xfrm>
              <a:custGeom>
                <a:avLst/>
                <a:gdLst>
                  <a:gd name="T0" fmla="*/ 648945 w 374"/>
                  <a:gd name="T1" fmla="*/ 334552 h 163"/>
                  <a:gd name="T2" fmla="*/ 626355 w 374"/>
                  <a:gd name="T3" fmla="*/ 332500 h 163"/>
                  <a:gd name="T4" fmla="*/ 98574 w 374"/>
                  <a:gd name="T5" fmla="*/ 225771 h 163"/>
                  <a:gd name="T6" fmla="*/ 12322 w 374"/>
                  <a:gd name="T7" fmla="*/ 96466 h 163"/>
                  <a:gd name="T8" fmla="*/ 141700 w 374"/>
                  <a:gd name="T9" fmla="*/ 10262 h 163"/>
                  <a:gd name="T10" fmla="*/ 669481 w 374"/>
                  <a:gd name="T11" fmla="*/ 119043 h 163"/>
                  <a:gd name="T12" fmla="*/ 755733 w 374"/>
                  <a:gd name="T13" fmla="*/ 246296 h 163"/>
                  <a:gd name="T14" fmla="*/ 648945 w 374"/>
                  <a:gd name="T15" fmla="*/ 334552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374" h="163">
                    <a:moveTo>
                      <a:pt x="316" y="163"/>
                    </a:moveTo>
                    <a:cubicBezTo>
                      <a:pt x="312" y="163"/>
                      <a:pt x="309" y="163"/>
                      <a:pt x="305" y="162"/>
                    </a:cubicBezTo>
                    <a:cubicBezTo>
                      <a:pt x="48" y="110"/>
                      <a:pt x="48" y="110"/>
                      <a:pt x="48" y="110"/>
                    </a:cubicBezTo>
                    <a:cubicBezTo>
                      <a:pt x="19" y="104"/>
                      <a:pt x="0" y="76"/>
                      <a:pt x="6" y="47"/>
                    </a:cubicBezTo>
                    <a:cubicBezTo>
                      <a:pt x="12" y="18"/>
                      <a:pt x="40" y="0"/>
                      <a:pt x="69" y="5"/>
                    </a:cubicBezTo>
                    <a:cubicBezTo>
                      <a:pt x="326" y="58"/>
                      <a:pt x="326" y="58"/>
                      <a:pt x="326" y="58"/>
                    </a:cubicBezTo>
                    <a:cubicBezTo>
                      <a:pt x="355" y="63"/>
                      <a:pt x="374" y="92"/>
                      <a:pt x="368" y="120"/>
                    </a:cubicBezTo>
                    <a:cubicBezTo>
                      <a:pt x="363" y="146"/>
                      <a:pt x="341" y="163"/>
                      <a:pt x="316" y="163"/>
                    </a:cubicBezTo>
                    <a:close/>
                  </a:path>
                </a:pathLst>
              </a:custGeom>
              <a:solidFill>
                <a:srgbClr val="00B0F0">
                  <a:alpha val="75000"/>
                </a:srgbClr>
              </a:solidFill>
              <a:ln w="9525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charset="0"/>
                  <a:ea typeface="Montserrat" panose="00000500000000000000" charset="0"/>
                  <a:cs typeface="Montserrat" panose="00000500000000000000" charset="0"/>
                </a:endParaRPr>
              </a:p>
            </p:txBody>
          </p:sp>
          <p:sp>
            <p:nvSpPr>
              <p:cNvPr id="29" name="Freeform 12"/>
              <p:cNvSpPr/>
              <p:nvPr/>
            </p:nvSpPr>
            <p:spPr bwMode="auto">
              <a:xfrm rot="20453002">
                <a:off x="1052118" y="1536071"/>
                <a:ext cx="452084" cy="565108"/>
              </a:xfrm>
              <a:custGeom>
                <a:avLst/>
                <a:gdLst>
                  <a:gd name="T0" fmla="*/ 423300 w 266"/>
                  <a:gd name="T1" fmla="*/ 683239 h 333"/>
                  <a:gd name="T2" fmla="*/ 330831 w 266"/>
                  <a:gd name="T3" fmla="*/ 633997 h 333"/>
                  <a:gd name="T4" fmla="*/ 32878 w 266"/>
                  <a:gd name="T5" fmla="*/ 184659 h 333"/>
                  <a:gd name="T6" fmla="*/ 63700 w 266"/>
                  <a:gd name="T7" fmla="*/ 32828 h 333"/>
                  <a:gd name="T8" fmla="*/ 215760 w 266"/>
                  <a:gd name="T9" fmla="*/ 63605 h 333"/>
                  <a:gd name="T10" fmla="*/ 513713 w 266"/>
                  <a:gd name="T11" fmla="*/ 512942 h 333"/>
                  <a:gd name="T12" fmla="*/ 482891 w 266"/>
                  <a:gd name="T13" fmla="*/ 664773 h 333"/>
                  <a:gd name="T14" fmla="*/ 423300 w 266"/>
                  <a:gd name="T15" fmla="*/ 683239 h 33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66" h="333">
                    <a:moveTo>
                      <a:pt x="206" y="333"/>
                    </a:moveTo>
                    <a:cubicBezTo>
                      <a:pt x="189" y="333"/>
                      <a:pt x="172" y="324"/>
                      <a:pt x="161" y="309"/>
                    </a:cubicBezTo>
                    <a:cubicBezTo>
                      <a:pt x="16" y="90"/>
                      <a:pt x="16" y="90"/>
                      <a:pt x="16" y="90"/>
                    </a:cubicBezTo>
                    <a:cubicBezTo>
                      <a:pt x="0" y="66"/>
                      <a:pt x="6" y="33"/>
                      <a:pt x="31" y="16"/>
                    </a:cubicBezTo>
                    <a:cubicBezTo>
                      <a:pt x="55" y="0"/>
                      <a:pt x="88" y="7"/>
                      <a:pt x="105" y="31"/>
                    </a:cubicBezTo>
                    <a:cubicBezTo>
                      <a:pt x="250" y="250"/>
                      <a:pt x="250" y="250"/>
                      <a:pt x="250" y="250"/>
                    </a:cubicBezTo>
                    <a:cubicBezTo>
                      <a:pt x="266" y="275"/>
                      <a:pt x="260" y="308"/>
                      <a:pt x="235" y="324"/>
                    </a:cubicBezTo>
                    <a:cubicBezTo>
                      <a:pt x="226" y="330"/>
                      <a:pt x="216" y="333"/>
                      <a:pt x="206" y="333"/>
                    </a:cubicBezTo>
                    <a:close/>
                  </a:path>
                </a:pathLst>
              </a:custGeom>
              <a:solidFill>
                <a:srgbClr val="00B0F0">
                  <a:alpha val="75000"/>
                </a:srgbClr>
              </a:solidFill>
              <a:ln w="9525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charset="0"/>
                  <a:ea typeface="Montserrat" panose="00000500000000000000" charset="0"/>
                  <a:cs typeface="Montserrat" panose="00000500000000000000" charset="0"/>
                </a:endParaRPr>
              </a:p>
            </p:txBody>
          </p:sp>
          <p:sp>
            <p:nvSpPr>
              <p:cNvPr id="30" name="Freeform 13"/>
              <p:cNvSpPr>
                <a:spLocks noEditPoints="1"/>
              </p:cNvSpPr>
              <p:nvPr/>
            </p:nvSpPr>
            <p:spPr bwMode="auto">
              <a:xfrm>
                <a:off x="1252772" y="1825858"/>
                <a:ext cx="2494471" cy="2489531"/>
              </a:xfrm>
              <a:custGeom>
                <a:avLst/>
                <a:gdLst>
                  <a:gd name="T0" fmla="*/ 1236898 w 1206"/>
                  <a:gd name="T1" fmla="*/ 0 h 1474"/>
                  <a:gd name="T2" fmla="*/ 0 w 1206"/>
                  <a:gd name="T3" fmla="*/ 1237059 h 1474"/>
                  <a:gd name="T4" fmla="*/ 194868 w 1206"/>
                  <a:gd name="T5" fmla="*/ 1903799 h 1474"/>
                  <a:gd name="T6" fmla="*/ 631782 w 1206"/>
                  <a:gd name="T7" fmla="*/ 2316152 h 1474"/>
                  <a:gd name="T8" fmla="*/ 631782 w 1206"/>
                  <a:gd name="T9" fmla="*/ 2726453 h 1474"/>
                  <a:gd name="T10" fmla="*/ 929212 w 1206"/>
                  <a:gd name="T11" fmla="*/ 3023922 h 1474"/>
                  <a:gd name="T12" fmla="*/ 1577404 w 1206"/>
                  <a:gd name="T13" fmla="*/ 3023922 h 1474"/>
                  <a:gd name="T14" fmla="*/ 1874834 w 1206"/>
                  <a:gd name="T15" fmla="*/ 2726453 h 1474"/>
                  <a:gd name="T16" fmla="*/ 1874834 w 1206"/>
                  <a:gd name="T17" fmla="*/ 2297688 h 1474"/>
                  <a:gd name="T18" fmla="*/ 2473796 w 1206"/>
                  <a:gd name="T19" fmla="*/ 1237059 h 1474"/>
                  <a:gd name="T20" fmla="*/ 1236898 w 1206"/>
                  <a:gd name="T21" fmla="*/ 0 h 1474"/>
                  <a:gd name="T22" fmla="*/ 1696376 w 1206"/>
                  <a:gd name="T23" fmla="*/ 2117156 h 1474"/>
                  <a:gd name="T24" fmla="*/ 1630736 w 1206"/>
                  <a:gd name="T25" fmla="*/ 2225886 h 1474"/>
                  <a:gd name="T26" fmla="*/ 1630736 w 1206"/>
                  <a:gd name="T27" fmla="*/ 2324358 h 1474"/>
                  <a:gd name="T28" fmla="*/ 875880 w 1206"/>
                  <a:gd name="T29" fmla="*/ 2324358 h 1474"/>
                  <a:gd name="T30" fmla="*/ 875880 w 1206"/>
                  <a:gd name="T31" fmla="*/ 2242298 h 1474"/>
                  <a:gd name="T32" fmla="*/ 808189 w 1206"/>
                  <a:gd name="T33" fmla="*/ 2131516 h 1474"/>
                  <a:gd name="T34" fmla="*/ 244098 w 1206"/>
                  <a:gd name="T35" fmla="*/ 1237059 h 1474"/>
                  <a:gd name="T36" fmla="*/ 1236898 w 1206"/>
                  <a:gd name="T37" fmla="*/ 244129 h 1474"/>
                  <a:gd name="T38" fmla="*/ 2229698 w 1206"/>
                  <a:gd name="T39" fmla="*/ 1237059 h 1474"/>
                  <a:gd name="T40" fmla="*/ 1696376 w 1206"/>
                  <a:gd name="T41" fmla="*/ 2117156 h 147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206" h="1474">
                    <a:moveTo>
                      <a:pt x="603" y="0"/>
                    </a:moveTo>
                    <a:cubicBezTo>
                      <a:pt x="271" y="0"/>
                      <a:pt x="0" y="271"/>
                      <a:pt x="0" y="603"/>
                    </a:cubicBezTo>
                    <a:cubicBezTo>
                      <a:pt x="0" y="719"/>
                      <a:pt x="33" y="831"/>
                      <a:pt x="95" y="928"/>
                    </a:cubicBezTo>
                    <a:cubicBezTo>
                      <a:pt x="149" y="1012"/>
                      <a:pt x="222" y="1081"/>
                      <a:pt x="308" y="1129"/>
                    </a:cubicBezTo>
                    <a:cubicBezTo>
                      <a:pt x="308" y="1329"/>
                      <a:pt x="308" y="1329"/>
                      <a:pt x="308" y="1329"/>
                    </a:cubicBezTo>
                    <a:cubicBezTo>
                      <a:pt x="308" y="1409"/>
                      <a:pt x="373" y="1474"/>
                      <a:pt x="453" y="1474"/>
                    </a:cubicBezTo>
                    <a:cubicBezTo>
                      <a:pt x="769" y="1474"/>
                      <a:pt x="769" y="1474"/>
                      <a:pt x="769" y="1474"/>
                    </a:cubicBezTo>
                    <a:cubicBezTo>
                      <a:pt x="849" y="1474"/>
                      <a:pt x="914" y="1409"/>
                      <a:pt x="914" y="1329"/>
                    </a:cubicBezTo>
                    <a:cubicBezTo>
                      <a:pt x="914" y="1120"/>
                      <a:pt x="914" y="1120"/>
                      <a:pt x="914" y="1120"/>
                    </a:cubicBezTo>
                    <a:cubicBezTo>
                      <a:pt x="1095" y="1011"/>
                      <a:pt x="1206" y="816"/>
                      <a:pt x="1206" y="603"/>
                    </a:cubicBezTo>
                    <a:cubicBezTo>
                      <a:pt x="1206" y="271"/>
                      <a:pt x="936" y="0"/>
                      <a:pt x="603" y="0"/>
                    </a:cubicBezTo>
                    <a:close/>
                    <a:moveTo>
                      <a:pt x="827" y="1032"/>
                    </a:moveTo>
                    <a:cubicBezTo>
                      <a:pt x="807" y="1042"/>
                      <a:pt x="795" y="1063"/>
                      <a:pt x="795" y="1085"/>
                    </a:cubicBezTo>
                    <a:cubicBezTo>
                      <a:pt x="795" y="1133"/>
                      <a:pt x="795" y="1133"/>
                      <a:pt x="795" y="1133"/>
                    </a:cubicBezTo>
                    <a:cubicBezTo>
                      <a:pt x="427" y="1133"/>
                      <a:pt x="427" y="1133"/>
                      <a:pt x="427" y="1133"/>
                    </a:cubicBezTo>
                    <a:cubicBezTo>
                      <a:pt x="427" y="1093"/>
                      <a:pt x="427" y="1093"/>
                      <a:pt x="427" y="1093"/>
                    </a:cubicBezTo>
                    <a:cubicBezTo>
                      <a:pt x="427" y="1070"/>
                      <a:pt x="414" y="1049"/>
                      <a:pt x="394" y="1039"/>
                    </a:cubicBezTo>
                    <a:cubicBezTo>
                      <a:pt x="227" y="959"/>
                      <a:pt x="119" y="788"/>
                      <a:pt x="119" y="603"/>
                    </a:cubicBezTo>
                    <a:cubicBezTo>
                      <a:pt x="119" y="336"/>
                      <a:pt x="336" y="119"/>
                      <a:pt x="603" y="119"/>
                    </a:cubicBezTo>
                    <a:cubicBezTo>
                      <a:pt x="870" y="119"/>
                      <a:pt x="1087" y="336"/>
                      <a:pt x="1087" y="603"/>
                    </a:cubicBezTo>
                    <a:cubicBezTo>
                      <a:pt x="1087" y="784"/>
                      <a:pt x="987" y="948"/>
                      <a:pt x="827" y="1032"/>
                    </a:cubicBezTo>
                    <a:close/>
                  </a:path>
                </a:pathLst>
              </a:custGeom>
              <a:solidFill>
                <a:srgbClr val="00B0F0">
                  <a:alpha val="75000"/>
                </a:srgbClr>
              </a:solidFill>
              <a:ln w="9525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ontserrat" panose="00000500000000000000" charset="0"/>
                  <a:ea typeface="Montserrat" panose="00000500000000000000" charset="0"/>
                  <a:cs typeface="Montserrat" panose="00000500000000000000" charset="0"/>
                </a:endParaRPr>
              </a:p>
            </p:txBody>
          </p:sp>
          <p:sp>
            <p:nvSpPr>
              <p:cNvPr id="31" name="Oval 15"/>
              <p:cNvSpPr>
                <a:spLocks noChangeArrowheads="1"/>
              </p:cNvSpPr>
              <p:nvPr/>
            </p:nvSpPr>
            <p:spPr bwMode="auto">
              <a:xfrm>
                <a:off x="1608147" y="2125262"/>
                <a:ext cx="1785172" cy="1457204"/>
              </a:xfrm>
              <a:prstGeom prst="ellipse">
                <a:avLst/>
              </a:prstGeom>
              <a:solidFill>
                <a:schemeClr val="bg1">
                  <a:alpha val="80000"/>
                </a:schemeClr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ctr" defTabSz="1219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zh-CN" sz="20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ontserrat" panose="00000500000000000000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0" name="文本框 5"/>
            <p:cNvSpPr txBox="1"/>
            <p:nvPr/>
          </p:nvSpPr>
          <p:spPr>
            <a:xfrm>
              <a:off x="792820" y="1604098"/>
              <a:ext cx="3366022" cy="1247518"/>
            </a:xfrm>
            <a:prstGeom prst="roundRect">
              <a:avLst>
                <a:gd name="adj" fmla="val 50000"/>
              </a:avLst>
            </a:prstGeom>
            <a:solidFill>
              <a:srgbClr val="00B0F0">
                <a:alpha val="7500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defRPr>
              </a:lvl1pPr>
            </a:lstStyle>
            <a:p>
              <a:pPr lvl="0"/>
              <a:r>
                <a:rPr 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Thải bỏ chất thải rắn sinh hoạt đúng thời gian, địa điểm quy định</a:t>
              </a:r>
              <a:endParaRPr lang="en-US" sz="2000"/>
            </a:p>
          </p:txBody>
        </p:sp>
        <p:sp>
          <p:nvSpPr>
            <p:cNvPr id="18" name="文本框 8"/>
            <p:cNvSpPr txBox="1"/>
            <p:nvPr/>
          </p:nvSpPr>
          <p:spPr>
            <a:xfrm>
              <a:off x="546874" y="3689557"/>
              <a:ext cx="3682003" cy="869483"/>
            </a:xfrm>
            <a:prstGeom prst="roundRect">
              <a:avLst>
                <a:gd name="adj" fmla="val 50000"/>
              </a:avLst>
            </a:prstGeom>
            <a:solidFill>
              <a:srgbClr val="00B0F0">
                <a:alpha val="7500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algn="ctr">
                <a:defRPr>
                  <a:solidFill>
                    <a:schemeClr val="bg1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defRPr>
              </a:lvl1pPr>
            </a:lstStyle>
            <a:p>
              <a:r>
                <a:rPr 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Giữ gìn vệ sinh nơi ở và nơi công </a:t>
              </a:r>
              <a:r>
                <a:rPr lang="en-US" sz="20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</a:t>
              </a:r>
              <a:r>
                <a:rPr lang="vi-VN" sz="2000" kern="0" smtClean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000" kern="0">
                <a:solidFill>
                  <a:prstClr val="white"/>
                </a:solidFill>
              </a:endParaRPr>
            </a:p>
          </p:txBody>
        </p:sp>
        <p:sp>
          <p:nvSpPr>
            <p:cNvPr id="16" name="文本框 11"/>
            <p:cNvSpPr txBox="1"/>
            <p:nvPr/>
          </p:nvSpPr>
          <p:spPr>
            <a:xfrm>
              <a:off x="8351625" y="1530106"/>
              <a:ext cx="3889574" cy="2003591"/>
            </a:xfrm>
            <a:prstGeom prst="roundRect">
              <a:avLst>
                <a:gd name="adj" fmla="val 50000"/>
              </a:avLst>
            </a:prstGeom>
            <a:solidFill>
              <a:srgbClr val="00B0F0">
                <a:alpha val="7500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lvl="0" algn="ctr"/>
              <a:r>
                <a:rPr lang="vi-VN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 hiện tốt phong trào</a:t>
              </a:r>
              <a:r>
                <a:rPr lang="en-US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vi-VN" sz="2000" i="1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“Chống chất thải nhựa”</a:t>
              </a:r>
              <a:r>
                <a:rPr lang="vi-VN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kern="0" dirty="0" err="1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</a:t>
              </a:r>
              <a:r>
                <a:rPr lang="en-US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kern="0" dirty="0" err="1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chế</a:t>
              </a:r>
              <a:r>
                <a:rPr lang="en-US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kern="0" dirty="0" err="1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sử</a:t>
              </a:r>
              <a:r>
                <a:rPr lang="en-US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kern="0" dirty="0" err="1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kern="0" dirty="0" err="1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kern="0" dirty="0" err="1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sản</a:t>
              </a:r>
              <a:r>
                <a:rPr lang="en-US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kern="0" dirty="0" err="1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phẩm</a:t>
              </a:r>
              <a:r>
                <a:rPr lang="en-US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kern="0" dirty="0" err="1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dùng</a:t>
              </a:r>
              <a:r>
                <a:rPr lang="en-US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kern="0" dirty="0" err="1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kern="0" dirty="0" err="1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lần</a:t>
              </a:r>
              <a:r>
                <a:rPr lang="vi-VN" sz="2000" kern="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nói không với rác thải nhựa.</a:t>
              </a:r>
              <a:endParaRPr lang="en-US" sz="2000" kern="0" dirty="0">
                <a:solidFill>
                  <a:prstClr val="white"/>
                </a:solidFill>
              </a:endParaRPr>
            </a:p>
          </p:txBody>
        </p:sp>
        <p:sp>
          <p:nvSpPr>
            <p:cNvPr id="14" name="文本框 14"/>
            <p:cNvSpPr txBox="1"/>
            <p:nvPr/>
          </p:nvSpPr>
          <p:spPr>
            <a:xfrm>
              <a:off x="8457046" y="3996072"/>
              <a:ext cx="3757328" cy="1247518"/>
            </a:xfrm>
            <a:prstGeom prst="roundRect">
              <a:avLst>
                <a:gd name="adj" fmla="val 50000"/>
              </a:avLst>
            </a:prstGeom>
            <a:solidFill>
              <a:srgbClr val="00B0F0">
                <a:alpha val="75000"/>
              </a:srgb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đốt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rác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thải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vứt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rác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ra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phố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kênh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rạch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nơi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công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795753" y="3211597"/>
            <a:ext cx="2051559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endParaRPr lang="en-US" sz="2200" b="1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2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2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2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2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22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2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2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2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2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2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2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endParaRPr lang="en-US" sz="2200" b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5344731"/>
            <a:ext cx="1572322" cy="1486747"/>
            <a:chOff x="-120731" y="5095124"/>
            <a:chExt cx="1693053" cy="174923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001" y="5095124"/>
              <a:ext cx="1374279" cy="1374279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-120731" y="6444247"/>
              <a:ext cx="16930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Quét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mã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QR </a:t>
              </a:r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thêm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thông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tin chi </a:t>
              </a:r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</a:t>
              </a:r>
              <a:endParaRPr lang="en-US" sz="1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993149" y="77118"/>
            <a:ext cx="9656956" cy="68982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perspectiveFront"/>
              <a:lightRig rig="threePt" dir="t"/>
            </a:scene3d>
          </a:bodyPr>
          <a:lstStyle/>
          <a:p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 smtClean="0">
                <a:ln>
                  <a:solidFill>
                    <a:srgbClr val="00B0F0"/>
                  </a:solidFill>
                </a:ln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2023 - 2025</a:t>
            </a:r>
            <a:endParaRPr lang="en-US" dirty="0">
              <a:ln>
                <a:solidFill>
                  <a:srgbClr val="00B0F0"/>
                </a:solidFill>
              </a:ln>
              <a:solidFill>
                <a:srgbClr val="00B0F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4522386"/>
      </p:ext>
    </p:extLst>
  </p:cSld>
  <p:clrMapOvr>
    <a:masterClrMapping/>
  </p:clrMapOvr>
  <p:transition spd="slow" advClick="0" advTm="1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文本框 33"/>
          <p:cNvSpPr txBox="1"/>
          <p:nvPr/>
        </p:nvSpPr>
        <p:spPr>
          <a:xfrm>
            <a:off x="3993299" y="329377"/>
            <a:ext cx="4478633" cy="69829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000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000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000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000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000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000" i="1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i="1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000" i="1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i="1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2000" i="1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000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solidFill>
                  <a:srgbClr val="B74919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2023 - 2025</a:t>
            </a:r>
          </a:p>
        </p:txBody>
      </p:sp>
      <p:sp>
        <p:nvSpPr>
          <p:cNvPr id="5" name="矩形 4"/>
          <p:cNvSpPr/>
          <p:nvPr/>
        </p:nvSpPr>
        <p:spPr>
          <a:xfrm flipV="1">
            <a:off x="1077952" y="4293474"/>
            <a:ext cx="10309328" cy="163576"/>
          </a:xfrm>
          <a:prstGeom prst="rect">
            <a:avLst/>
          </a:prstGeom>
          <a:solidFill>
            <a:srgbClr val="00B0F0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Montserrat" panose="00000500000000000000" charset="0"/>
              <a:ea typeface="Montserrat" panose="00000500000000000000" charset="0"/>
              <a:cs typeface="Montserrat" panose="00000500000000000000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2181731" y="3800411"/>
            <a:ext cx="1108197" cy="108421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Montserrat" panose="00000500000000000000" charset="0"/>
              <a:ea typeface="Montserrat" panose="00000500000000000000" charset="0"/>
              <a:cs typeface="Montserrat" panose="00000500000000000000" charset="0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2181731" y="3911974"/>
            <a:ext cx="1003694" cy="859845"/>
          </a:xfrm>
          <a:prstGeom prst="ellipse">
            <a:avLst/>
          </a:prstGeom>
          <a:solidFill>
            <a:srgbClr val="00B0F0">
              <a:alpha val="85000"/>
            </a:srgb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Montserrat" panose="00000500000000000000" charset="0"/>
                <a:cs typeface="Times New Roman" panose="02020603050405020304" pitchFamily="18" charset="0"/>
              </a:rPr>
              <a:t>2023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Montserrat" panose="00000500000000000000" charset="0"/>
              <a:cs typeface="Times New Roman" panose="02020603050405020304" pitchFamily="18" charset="0"/>
            </a:endParaRPr>
          </a:p>
        </p:txBody>
      </p:sp>
      <p:sp>
        <p:nvSpPr>
          <p:cNvPr id="17" name="圆角矩形标注 21"/>
          <p:cNvSpPr/>
          <p:nvPr/>
        </p:nvSpPr>
        <p:spPr>
          <a:xfrm>
            <a:off x="7489882" y="1829643"/>
            <a:ext cx="4516958" cy="1800927"/>
          </a:xfrm>
          <a:prstGeom prst="wedgeRoundRectCallout">
            <a:avLst>
              <a:gd name="adj1" fmla="val -8128"/>
              <a:gd name="adj2" fmla="val 64381"/>
              <a:gd name="adj3" fmla="val 16667"/>
            </a:avLst>
          </a:prstGeom>
          <a:solidFill>
            <a:srgbClr val="00B0F0">
              <a:alpha val="75000"/>
            </a:srgbClr>
          </a:solidFill>
          <a:ln w="0">
            <a:solidFill>
              <a:srgbClr val="00B0F0">
                <a:alpha val="7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hộ dân trên địa bàn thành phố tổ chức phân loại chất thải rắn sinh hoạt tại </a:t>
            </a:r>
            <a:r>
              <a:rPr lang="vi-VN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endParaRPr kumimoji="0" lang="en-US" altLang="zh-CN" sz="2000" b="0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 panose="00000500000000000000" charset="0"/>
              <a:ea typeface="Montserrat" panose="00000500000000000000" charset="0"/>
              <a:cs typeface="Montserrat" panose="00000500000000000000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K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hông có tình trạng tồn đọ</a:t>
            </a:r>
            <a:r>
              <a:rPr lang="en-US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 rác thải</a:t>
            </a:r>
            <a:r>
              <a:rPr lang="en-US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tại các khu dân cư, nhà ở xã hội, nhà </a:t>
            </a:r>
            <a:r>
              <a:rPr lang="en-US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</a:t>
            </a:r>
            <a:endParaRPr lang="en-US" sz="2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圆角矩形标注 22"/>
          <p:cNvSpPr/>
          <p:nvPr/>
        </p:nvSpPr>
        <p:spPr>
          <a:xfrm>
            <a:off x="703519" y="5260050"/>
            <a:ext cx="11058195" cy="1350349"/>
          </a:xfrm>
          <a:prstGeom prst="wedgeRoundRectCallout">
            <a:avLst>
              <a:gd name="adj1" fmla="val -4538"/>
              <a:gd name="adj2" fmla="val -87728"/>
              <a:gd name="adj3" fmla="val 16667"/>
            </a:avLst>
          </a:prstGeom>
          <a:solidFill>
            <a:srgbClr val="00B0F0">
              <a:alpha val="75000"/>
            </a:srgbClr>
          </a:solidFill>
          <a:ln w="0">
            <a:solidFill>
              <a:srgbClr val="00B0F0">
                <a:alpha val="7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 tốt phong trào “</a:t>
            </a:r>
            <a:r>
              <a:rPr lang="vi-VN" sz="20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 chất thải nhựa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vi-VN" sz="20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 không với sản phẩm nhựa sử dụng một lần</a:t>
            </a:r>
            <a:r>
              <a:rPr lang="vi-VN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0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gười dân tham gia</a:t>
            </a:r>
            <a:r>
              <a:rPr lang="en-US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đầy đủ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sự kiện, hoạt động ngoài trời</a:t>
            </a:r>
            <a:r>
              <a:rPr lang="en-US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thực hiện thải bỏ  rác thải đúng quy </a:t>
            </a:r>
            <a:r>
              <a:rPr lang="en-US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</a:p>
          <a:p>
            <a:pPr lvl="0" algn="just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K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hông có tình trạng bỏ rác thải</a:t>
            </a:r>
            <a:r>
              <a:rPr lang="en-US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tại các tuyến đường hẻm, hoa viên, công viên, các tuyến rạch</a:t>
            </a:r>
            <a:r>
              <a:rPr lang="en-US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>
              <a:solidFill>
                <a:schemeClr val="bg1"/>
              </a:solidFill>
              <a:latin typeface="Calibri" panose="020F0502020204030204"/>
            </a:endParaRPr>
          </a:p>
        </p:txBody>
      </p:sp>
      <p:sp>
        <p:nvSpPr>
          <p:cNvPr id="19" name="圆角矩形标注 23"/>
          <p:cNvSpPr/>
          <p:nvPr/>
        </p:nvSpPr>
        <p:spPr>
          <a:xfrm>
            <a:off x="117566" y="1341426"/>
            <a:ext cx="6809117" cy="2119390"/>
          </a:xfrm>
          <a:prstGeom prst="wedgeRoundRectCallout">
            <a:avLst>
              <a:gd name="adj1" fmla="val -12673"/>
              <a:gd name="adj2" fmla="val 62500"/>
              <a:gd name="adj3" fmla="val 16667"/>
            </a:avLst>
          </a:prstGeom>
          <a:solidFill>
            <a:srgbClr val="00B0F0">
              <a:alpha val="75000"/>
            </a:srgbClr>
          </a:solidFill>
          <a:ln w="0">
            <a:solidFill>
              <a:srgbClr val="00B0F0">
                <a:alpha val="7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Bỏ </a:t>
            </a:r>
            <a:r>
              <a:rPr lang="en-US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 thời gian, địa điểm và k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hông có các điểm tập kết rác tự </a:t>
            </a:r>
            <a:r>
              <a:rPr lang="vi-VN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endParaRPr lang="en-US" sz="20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 thời gian, địa điểm thải bỏ chất thải rắn cồng </a:t>
            </a:r>
            <a:r>
              <a:rPr lang="vi-VN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kềnh</a:t>
            </a:r>
            <a:endParaRPr lang="en-US" sz="200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0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3. 100</a:t>
            </a:r>
            <a:r>
              <a:rPr lang="en-US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t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uyến đường chính</a:t>
            </a:r>
            <a:r>
              <a:rPr lang="en-US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đường hẻm</a:t>
            </a:r>
            <a:r>
              <a:rPr lang="vi-VN" sz="2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địa bàn thành phố được ban hành quy định về thời gian, địa điểm thải bỏ chất thải rắn sinh hoạt. </a:t>
            </a:r>
            <a:endParaRPr lang="en-US" sz="2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椭圆 5"/>
          <p:cNvSpPr/>
          <p:nvPr/>
        </p:nvSpPr>
        <p:spPr>
          <a:xfrm>
            <a:off x="5672065" y="3833776"/>
            <a:ext cx="1108197" cy="108421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Montserrat" panose="00000500000000000000" charset="0"/>
              <a:ea typeface="Montserrat" panose="00000500000000000000" charset="0"/>
              <a:cs typeface="Montserrat" panose="00000500000000000000" charset="0"/>
            </a:endParaRPr>
          </a:p>
        </p:txBody>
      </p:sp>
      <p:sp>
        <p:nvSpPr>
          <p:cNvPr id="23" name="椭圆 9"/>
          <p:cNvSpPr/>
          <p:nvPr/>
        </p:nvSpPr>
        <p:spPr>
          <a:xfrm>
            <a:off x="5672065" y="3945339"/>
            <a:ext cx="1003694" cy="859845"/>
          </a:xfrm>
          <a:prstGeom prst="ellipse">
            <a:avLst/>
          </a:prstGeom>
          <a:solidFill>
            <a:srgbClr val="00B0F0">
              <a:alpha val="85000"/>
            </a:srgb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Montserrat" panose="00000500000000000000" charset="0"/>
                <a:cs typeface="Times New Roman" panose="02020603050405020304" pitchFamily="18" charset="0"/>
              </a:rPr>
              <a:t>2024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Montserrat" panose="00000500000000000000" charset="0"/>
              <a:cs typeface="Times New Roman" panose="02020603050405020304" pitchFamily="18" charset="0"/>
            </a:endParaRPr>
          </a:p>
        </p:txBody>
      </p:sp>
      <p:sp>
        <p:nvSpPr>
          <p:cNvPr id="24" name="椭圆 5"/>
          <p:cNvSpPr/>
          <p:nvPr/>
        </p:nvSpPr>
        <p:spPr>
          <a:xfrm>
            <a:off x="9162400" y="3833776"/>
            <a:ext cx="1108197" cy="108421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Montserrat" panose="00000500000000000000" charset="0"/>
              <a:ea typeface="Montserrat" panose="00000500000000000000" charset="0"/>
              <a:cs typeface="Montserrat" panose="00000500000000000000" charset="0"/>
            </a:endParaRPr>
          </a:p>
        </p:txBody>
      </p:sp>
      <p:sp>
        <p:nvSpPr>
          <p:cNvPr id="25" name="椭圆 9"/>
          <p:cNvSpPr/>
          <p:nvPr/>
        </p:nvSpPr>
        <p:spPr>
          <a:xfrm>
            <a:off x="9162400" y="3945339"/>
            <a:ext cx="1003694" cy="859845"/>
          </a:xfrm>
          <a:prstGeom prst="ellipse">
            <a:avLst/>
          </a:prstGeom>
          <a:solidFill>
            <a:srgbClr val="00B0F0">
              <a:alpha val="85000"/>
            </a:srgb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Montserrat" panose="00000500000000000000" charset="0"/>
                <a:cs typeface="Times New Roman" panose="02020603050405020304" pitchFamily="18" charset="0"/>
              </a:rPr>
              <a:t>2025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Montserrat" panose="00000500000000000000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1968118"/>
      </p:ext>
    </p:extLst>
  </p:cSld>
  <p:clrMapOvr>
    <a:masterClrMapping/>
  </p:clrMapOvr>
  <p:transition spd="slow" advClick="0" advTm="1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27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7" grpId="0" animBg="1"/>
      <p:bldP spid="18" grpId="0" animBg="1"/>
      <p:bldP spid="19" grpId="0" animBg="1"/>
      <p:bldP spid="22" grpId="0" animBg="1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1_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ontserrat"/>
        <a:ea typeface=""/>
        <a:cs typeface=""/>
        <a:font script="Jpan" typeface="游ゴシック Light"/>
        <a:font script="Hang" typeface="맑은 고딕"/>
        <a:font script="Hans" typeface="Montserra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Montserrat"/>
        <a:ea typeface=""/>
        <a:cs typeface=""/>
        <a:font script="Jpan" typeface="游ゴシック"/>
        <a:font script="Hang" typeface="맑은 고딕"/>
        <a:font script="Hans" typeface="Montserrat"/>
        <a:font script="Hant" typeface="新細明體"/>
        <a:font script="Arab" typeface="Montserrat"/>
        <a:font script="Hebr" typeface="Montserra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Montserrat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ontserrat"/>
        <a:ea typeface=""/>
        <a:cs typeface=""/>
        <a:font script="Jpan" typeface="游ゴシック Light"/>
        <a:font script="Hang" typeface="맑은 고딕"/>
        <a:font script="Hans" typeface="Montserra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Montserrat"/>
        <a:ea typeface=""/>
        <a:cs typeface=""/>
        <a:font script="Jpan" typeface="游ゴシック"/>
        <a:font script="Hang" typeface="맑은 고딕"/>
        <a:font script="Hans" typeface="Montserrat"/>
        <a:font script="Hant" typeface="新細明體"/>
        <a:font script="Arab" typeface="Montserrat"/>
        <a:font script="Hebr" typeface="Montserra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Montserrat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331</Words>
  <Application>Microsoft Office PowerPoint</Application>
  <PresentationFormat>Custom</PresentationFormat>
  <Paragraphs>24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1_​​</vt:lpstr>
      <vt:lpstr>2_​​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Đông Thành</cp:lastModifiedBy>
  <cp:revision>53</cp:revision>
  <dcterms:created xsi:type="dcterms:W3CDTF">2023-08-04T02:18:01Z</dcterms:created>
  <dcterms:modified xsi:type="dcterms:W3CDTF">2023-08-16T02:34:16Z</dcterms:modified>
</cp:coreProperties>
</file>